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1009" r:id="rId3"/>
    <p:sldId id="1011" r:id="rId4"/>
    <p:sldId id="1016" r:id="rId5"/>
    <p:sldId id="1018" r:id="rId6"/>
    <p:sldId id="1024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5" d="100"/>
          <a:sy n="105" d="100"/>
        </p:scale>
        <p:origin x="13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2</a:t>
            </a: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My day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听力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专项提优 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Listening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一、听录音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选择合适的图片。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60854" y="4121678"/>
            <a:ext cx="11485848" cy="2441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seven thirty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time to go to school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eight ten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time for class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eleven twenty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time for lunch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six thirty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time to have dinner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nine five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time for bed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/>
          <a:srcRect b="54923"/>
          <a:stretch/>
        </p:blipFill>
        <p:spPr>
          <a:xfrm>
            <a:off x="455349" y="1360376"/>
            <a:ext cx="10680417" cy="1329690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546050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790825" algn="l"/>
                <a:tab pos="5671185" algn="l"/>
                <a:tab pos="8551545" algn="l"/>
              </a:tabLst>
            </a:pPr>
            <a:r>
              <a:rPr lang="en-US" altLang="zh-CN" sz="2400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</a:t>
            </a:r>
            <a:r>
              <a:rPr lang="en-US" altLang="zh-CN" sz="2400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en-US" altLang="zh-CN" sz="2400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400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en-US" altLang="zh-CN" sz="2400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400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en-US" altLang="zh-CN" sz="2400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400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en-US" altLang="zh-CN" sz="2400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400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26948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  <a:tabLst>
                <a:tab pos="2151063" algn="l"/>
                <a:tab pos="4303713" algn="l"/>
                <a:tab pos="6454775" algn="l"/>
                <a:tab pos="8615363" algn="l"/>
              </a:tabLst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b="1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	B</a:t>
            </a:r>
            <a:r>
              <a:rPr lang="en-US" altLang="zh-CN" sz="2400" b="1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	 C</a:t>
            </a:r>
            <a:r>
              <a:rPr lang="en-US" altLang="zh-CN" sz="2400" b="1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D</a:t>
            </a:r>
            <a:r>
              <a:rPr lang="en-US" altLang="zh-CN" sz="2400" b="1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E</a:t>
            </a:r>
            <a:r>
              <a:rPr lang="en-US" altLang="zh-CN" sz="2400" b="1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FS50.tif" descr="id:214749452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38622" y="3125465"/>
            <a:ext cx="1048732" cy="1002042"/>
          </a:xfrm>
          <a:prstGeom prst="rect">
            <a:avLst/>
          </a:prstGeom>
        </p:spPr>
      </p:pic>
      <p:pic>
        <p:nvPicPr>
          <p:cNvPr id="8" name="FS47.tif" descr="id:214749448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2998862" y="3172188"/>
            <a:ext cx="1127386" cy="886030"/>
          </a:xfrm>
          <a:prstGeom prst="rect">
            <a:avLst/>
          </a:prstGeom>
        </p:spPr>
      </p:pic>
      <p:pic>
        <p:nvPicPr>
          <p:cNvPr id="9" name="FS48.tif" descr="id:2147494500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5199797" y="3139532"/>
            <a:ext cx="1327457" cy="886030"/>
          </a:xfrm>
          <a:prstGeom prst="rect">
            <a:avLst/>
          </a:prstGeom>
        </p:spPr>
      </p:pic>
      <p:pic>
        <p:nvPicPr>
          <p:cNvPr id="10" name="FS49.tif" descr="id:2147494514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7057609" y="3164779"/>
            <a:ext cx="1125829" cy="892347"/>
          </a:xfrm>
          <a:prstGeom prst="rect">
            <a:avLst/>
          </a:prstGeom>
        </p:spPr>
      </p:pic>
      <p:pic>
        <p:nvPicPr>
          <p:cNvPr id="12" name="FS50.tif" descr="id:214749452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9047534" y="3172188"/>
            <a:ext cx="927314" cy="886030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1243775" y="265420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E</a:t>
            </a:r>
            <a:endParaRPr lang="zh-CN" altLang="en-US" sz="2400" dirty="0"/>
          </a:p>
        </p:txBody>
      </p:sp>
      <p:sp>
        <p:nvSpPr>
          <p:cNvPr id="14" name="矩形 13"/>
          <p:cNvSpPr/>
          <p:nvPr/>
        </p:nvSpPr>
        <p:spPr>
          <a:xfrm>
            <a:off x="3157536" y="266893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sz="2400" dirty="0"/>
          </a:p>
        </p:txBody>
      </p:sp>
      <p:sp>
        <p:nvSpPr>
          <p:cNvPr id="15" name="矩形 14"/>
          <p:cNvSpPr/>
          <p:nvPr/>
        </p:nvSpPr>
        <p:spPr>
          <a:xfrm>
            <a:off x="5759434" y="2647989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sz="2400" dirty="0"/>
          </a:p>
        </p:txBody>
      </p:sp>
      <p:sp>
        <p:nvSpPr>
          <p:cNvPr id="16" name="矩形 15"/>
          <p:cNvSpPr/>
          <p:nvPr/>
        </p:nvSpPr>
        <p:spPr>
          <a:xfrm>
            <a:off x="8135994" y="267640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sz="2400" dirty="0"/>
          </a:p>
        </p:txBody>
      </p:sp>
      <p:sp>
        <p:nvSpPr>
          <p:cNvPr id="17" name="矩形 16"/>
          <p:cNvSpPr/>
          <p:nvPr/>
        </p:nvSpPr>
        <p:spPr>
          <a:xfrm>
            <a:off x="10126227" y="267640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给下列句子排序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979731"/>
            <a:ext cx="11485848" cy="2628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 up, Mike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 for school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ten o’clock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time for bed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on the desk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Here’s your clock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nine o’clock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time for English class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402266"/>
            <a:ext cx="11485848" cy="2628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nine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o’clock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 for English class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ten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o’clock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 for bed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up,Mike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school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on the desk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Here’s your clock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46490" y="1420203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5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54370" y="1915294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2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46490" y="2472194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1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946490" y="2986449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3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945406" y="3499470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4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4132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根据所听短文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从方框中选择合适的课程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填入相应时间下的括号内。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有一项多余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431820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28015"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 we have Maths at eight thirty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have Chinese at nine twenty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have Music at ten forty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have Science at two in the afternoon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have PE at two fifty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don’t have English or Art today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1858" y="2191261"/>
            <a:ext cx="9323868" cy="523517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05555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Music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Science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/>
          <a:srcRect b="26304"/>
          <a:stretch/>
        </p:blipFill>
        <p:spPr>
          <a:xfrm>
            <a:off x="406480" y="2938236"/>
            <a:ext cx="11377452" cy="1008726"/>
          </a:xfrm>
          <a:prstGeom prst="rect">
            <a:avLst/>
          </a:prstGeom>
        </p:spPr>
      </p:pic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3802946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790825" algn="l"/>
                <a:tab pos="5671185" algn="l"/>
                <a:tab pos="8551545" algn="l"/>
              </a:tabLst>
            </a:pP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256577" y="395578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D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3718942" y="3964746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6077276" y="394681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8615486" y="396474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10775726" y="395578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09527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0" grpId="0"/>
      <p:bldP spid="11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补全表格。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每空一词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01309" y="926447"/>
            <a:ext cx="3498850" cy="4318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1988840"/>
            <a:ext cx="11485848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28015"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Hello, I’m Bill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 at my timetable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am busy today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get up at seven and go to school at eight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Maths is not easy for me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I have two Maths lessons at ten in the morning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afternoon, I go to the play ground with my friend Mike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two, we draw pictures there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are happy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have dinner at six in the evening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am very sleepy in the evening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go to bed at eight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7469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1335681"/>
              </p:ext>
            </p:extLst>
          </p:nvPr>
        </p:nvGraphicFramePr>
        <p:xfrm>
          <a:off x="343711" y="1052736"/>
          <a:ext cx="11502992" cy="4480560"/>
        </p:xfrm>
        <a:graphic>
          <a:graphicData uri="http://schemas.openxmlformats.org/drawingml/2006/table">
            <a:tbl>
              <a:tblPr firstRow="1" firstCol="1" bandRow="1"/>
              <a:tblGrid>
                <a:gridCol w="3565928">
                  <a:extLst>
                    <a:ext uri="{9D8B030D-6E8A-4147-A177-3AD203B41FA5}">
                      <a16:colId xmlns:a16="http://schemas.microsoft.com/office/drawing/2014/main" val="2281506784"/>
                    </a:ext>
                  </a:extLst>
                </a:gridCol>
                <a:gridCol w="2257575">
                  <a:extLst>
                    <a:ext uri="{9D8B030D-6E8A-4147-A177-3AD203B41FA5}">
                      <a16:colId xmlns:a16="http://schemas.microsoft.com/office/drawing/2014/main" val="649301070"/>
                    </a:ext>
                  </a:extLst>
                </a:gridCol>
                <a:gridCol w="5679489">
                  <a:extLst>
                    <a:ext uri="{9D8B030D-6E8A-4147-A177-3AD203B41FA5}">
                      <a16:colId xmlns:a16="http://schemas.microsoft.com/office/drawing/2014/main" val="1959338459"/>
                    </a:ext>
                  </a:extLst>
                </a:gridCol>
              </a:tblGrid>
              <a:tr h="625433">
                <a:tc gridSpan="3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Bill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Saturday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1320162"/>
                  </a:ext>
                </a:extLst>
              </a:tr>
              <a:tr h="620639">
                <a:tc rowSpan="3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 dirty="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altLang="zh-CN" sz="28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8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b="1" dirty="0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dirty="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up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3347050"/>
                  </a:ext>
                </a:extLst>
              </a:tr>
              <a:tr h="62063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 to </a:t>
                      </a:r>
                      <a:r>
                        <a:rPr lang="en-US" sz="2800" b="1" dirty="0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 dirty="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lang="en-US" altLang="zh-CN" sz="28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3965075"/>
                  </a:ext>
                </a:extLst>
              </a:tr>
              <a:tr h="62063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 two </a:t>
                      </a:r>
                      <a:r>
                        <a:rPr lang="en-US" sz="2800" b="1" dirty="0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800" dirty="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</a:t>
                      </a:r>
                      <a:r>
                        <a:rPr lang="en-US" sz="2800" b="1" dirty="0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2800" dirty="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</a:t>
                      </a:r>
                      <a:r>
                        <a:rPr lang="en-US" altLang="zh-CN" sz="28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8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625118"/>
                  </a:ext>
                </a:extLst>
              </a:tr>
              <a:tr h="62543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 the afternoon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draw </a:t>
                      </a:r>
                      <a:r>
                        <a:rPr lang="en-US" sz="2800" b="1" dirty="0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sz="2800" dirty="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altLang="zh-CN" sz="28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4677001"/>
                  </a:ext>
                </a:extLst>
              </a:tr>
              <a:tr h="620639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 the </a:t>
                      </a:r>
                      <a:r>
                        <a:rPr lang="en-US" sz="2800" b="1" dirty="0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en-US" sz="2800" dirty="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altLang="zh-CN" sz="28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384" marR="523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 </a:t>
                      </a:r>
                      <a:r>
                        <a:rPr lang="en-US" sz="2800" b="1" dirty="0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en-US" sz="2800" dirty="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altLang="zh-CN" sz="28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5364106"/>
                  </a:ext>
                </a:extLst>
              </a:tr>
              <a:tr h="62063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 to </a:t>
                      </a:r>
                      <a:r>
                        <a:rPr lang="en-US" sz="2800" b="1" dirty="0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en-US" sz="2800" dirty="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lang="en-US" altLang="zh-CN" sz="28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0983580"/>
                  </a:ext>
                </a:extLst>
              </a:tr>
            </a:tbl>
          </a:graphicData>
        </a:graphic>
      </p:graphicFrame>
      <p:sp>
        <p:nvSpPr>
          <p:cNvPr id="6" name="矩形 5"/>
          <p:cNvSpPr/>
          <p:nvPr/>
        </p:nvSpPr>
        <p:spPr>
          <a:xfrm>
            <a:off x="1990462" y="2339378"/>
            <a:ext cx="15023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morning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8624451" y="1700559"/>
            <a:ext cx="6431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get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8990624" y="2384203"/>
            <a:ext cx="11416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school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8355799" y="3062061"/>
            <a:ext cx="11624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/>
              <a:t>Maths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10112108" y="3062061"/>
            <a:ext cx="12410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lessons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8866530" y="3626557"/>
            <a:ext cx="14141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pictures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2060994" y="4588610"/>
            <a:ext cx="13612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evening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8990624" y="4336665"/>
            <a:ext cx="12025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dinner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9165665" y="4965251"/>
            <a:ext cx="7441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bed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57937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409</Words>
  <Application>Microsoft Office PowerPoint</Application>
  <PresentationFormat>自定义</PresentationFormat>
  <Paragraphs>67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4" baseType="lpstr">
      <vt:lpstr>仿宋</vt:lpstr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360</cp:revision>
  <dcterms:created xsi:type="dcterms:W3CDTF">2020-11-06T05:24:00Z</dcterms:created>
  <dcterms:modified xsi:type="dcterms:W3CDTF">2025-06-23T13:16:26Z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